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Montserrat"/>
      <p:regular r:id="rId46"/>
      <p:bold r:id="rId47"/>
      <p:italic r:id="rId48"/>
      <p:boldItalic r:id="rId49"/>
    </p:embeddedFont>
    <p:embeddedFont>
      <p:font typeface="La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ontserrat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1a598fbf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1a598fbf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1a598fbf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1a598fbf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1a598fbf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1a598fbf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1a598fbf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1a598fbf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1a598fbf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1a598fbf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04f38a255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04f38a255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1a598fbf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1a598fbf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04f38a255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04f38a255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04f38a255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04f38a255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04f38a255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04f38a255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04f38a255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04f38a255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4f38a255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4f38a255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04f38a255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04f38a255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4f38a255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04f38a255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04f38a2559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04f38a255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04f38a2559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04f38a2559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04f38a255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04f38a255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04f38a255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04f38a255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04f38a255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04f38a255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04f38a255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04f38a255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04f38a255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04f38a255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04f38a255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04f38a255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04f38a255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04f38a255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04f38a255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04f38a255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04f38a255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04f38a255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04f38a255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04f38a255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4f38a255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04f38a255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04f38a255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04f38a255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04f38a255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04f38a255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1a598fbf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1a598fb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1a598fbf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1a598fbf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1a598fbf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1a598fbf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1a598fbf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1a598fbf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SmartSphere Event Management System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209850" y="3543775"/>
            <a:ext cx="3742500" cy="14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Developed by:</a:t>
            </a:r>
            <a:br>
              <a:rPr lang="en-GB" sz="1400"/>
            </a:br>
            <a:r>
              <a:rPr lang="en-GB" sz="1400"/>
              <a:t>Ibtisam Shahzad  22i-1201                            Ibrahim Asim    22i-1330                                         Haider Zia             22i-1196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17" title="WhatsApp_Image_2025-04-29_at_21.46.38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850" y="-192500"/>
            <a:ext cx="2273875" cy="22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UML-Deployment Diagram</a:t>
            </a:r>
            <a:endParaRPr b="1" sz="4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9" name="Google Shape;299;p26" title="deployment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625" y="1525975"/>
            <a:ext cx="7285775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UML-Component Diagram</a:t>
            </a:r>
            <a:endParaRPr b="1" sz="4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6" name="Google Shape;306;p27" title="component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575" y="1525975"/>
            <a:ext cx="6875824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Project Planner</a:t>
            </a:r>
            <a:endParaRPr/>
          </a:p>
        </p:txBody>
      </p:sp>
      <p:sp>
        <p:nvSpPr>
          <p:cNvPr id="312" name="Google Shape;312;p28"/>
          <p:cNvSpPr txBox="1"/>
          <p:nvPr>
            <p:ph idx="1" type="body"/>
          </p:nvPr>
        </p:nvSpPr>
        <p:spPr>
          <a:xfrm>
            <a:off x="4018025" y="1567550"/>
            <a:ext cx="4318500" cy="24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Main Tasks: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</a:rPr>
              <a:t>System Design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</a:rPr>
              <a:t>Frontend Development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</a:rPr>
              <a:t>Backend Development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</a:rPr>
              <a:t>Testing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</a:rPr>
              <a:t>Deployment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3" name="Google Shape;31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/>
          <p:nvPr>
            <p:ph type="title"/>
          </p:nvPr>
        </p:nvSpPr>
        <p:spPr>
          <a:xfrm>
            <a:off x="1297500" y="293000"/>
            <a:ext cx="70389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Project Planner -WBS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20" name="Google Shape;320;p29" title="WB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199" cy="34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 txBox="1"/>
          <p:nvPr>
            <p:ph type="title"/>
          </p:nvPr>
        </p:nvSpPr>
        <p:spPr>
          <a:xfrm>
            <a:off x="1222650" y="254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Project Planner -Gantt Chart</a:t>
            </a:r>
            <a:endParaRPr/>
          </a:p>
        </p:txBody>
      </p:sp>
      <p:sp>
        <p:nvSpPr>
          <p:cNvPr id="326" name="Google Shape;32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27" name="Google Shape;327;p30" title="gantt chart.drawio.png"/>
          <p:cNvPicPr preferRelativeResize="0"/>
          <p:nvPr/>
        </p:nvPicPr>
        <p:blipFill rotWithShape="1">
          <a:blip r:embed="rId3">
            <a:alphaModFix/>
          </a:blip>
          <a:srcRect b="0" l="0" r="0" t="28673"/>
          <a:stretch/>
        </p:blipFill>
        <p:spPr>
          <a:xfrm>
            <a:off x="152400" y="1522750"/>
            <a:ext cx="8839201" cy="33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/>
          <p:nvPr>
            <p:ph type="title"/>
          </p:nvPr>
        </p:nvSpPr>
        <p:spPr>
          <a:xfrm>
            <a:off x="1222650" y="254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GB" sz="3700">
                <a:latin typeface="Lato"/>
                <a:ea typeface="Lato"/>
                <a:cs typeface="Lato"/>
                <a:sym typeface="Lato"/>
              </a:rPr>
              <a:t>Project Planner -Sprint </a:t>
            </a:r>
            <a:r>
              <a:rPr b="1" lang="en-GB" sz="3700">
                <a:latin typeface="Lato"/>
                <a:ea typeface="Lato"/>
                <a:cs typeface="Lato"/>
                <a:sym typeface="Lato"/>
              </a:rPr>
              <a:t>planning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4" name="Google Shape;334;p31"/>
          <p:cNvSpPr txBox="1"/>
          <p:nvPr/>
        </p:nvSpPr>
        <p:spPr>
          <a:xfrm>
            <a:off x="1892725" y="1892725"/>
            <a:ext cx="4985100" cy="28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Sprint 1:</a:t>
            </a:r>
            <a:r>
              <a:rPr lang="en-GB" sz="18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User Authentication, Event Creation, Enrollment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Sprint 2:</a:t>
            </a:r>
            <a:r>
              <a:rPr lang="en-GB" sz="18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Event Modification, Cancellation, Notification System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Sprint 3:</a:t>
            </a:r>
            <a:r>
              <a:rPr lang="en-GB" sz="18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Feedback Collection, Reporting, Final Hosting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/>
          <p:nvPr>
            <p:ph idx="1" type="body"/>
          </p:nvPr>
        </p:nvSpPr>
        <p:spPr>
          <a:xfrm>
            <a:off x="4018025" y="1567550"/>
            <a:ext cx="4318500" cy="21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 Stories Highlights</a:t>
            </a:r>
            <a:endParaRPr b="1"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340" name="Google Shape;34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/>
          <p:nvPr>
            <p:ph type="title"/>
          </p:nvPr>
        </p:nvSpPr>
        <p:spPr>
          <a:xfrm>
            <a:off x="1222650" y="254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GB" sz="3700">
                <a:latin typeface="Lato"/>
                <a:ea typeface="Lato"/>
                <a:cs typeface="Lato"/>
                <a:sym typeface="Lato"/>
              </a:rPr>
              <a:t>User Stories</a:t>
            </a:r>
            <a:r>
              <a:rPr b="1" lang="en-GB" sz="3700">
                <a:latin typeface="Lato"/>
                <a:ea typeface="Lato"/>
                <a:cs typeface="Lato"/>
                <a:sym typeface="Lato"/>
              </a:rPr>
              <a:t>-Main User Stories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7" name="Google Shape;347;p33"/>
          <p:cNvSpPr txBox="1"/>
          <p:nvPr/>
        </p:nvSpPr>
        <p:spPr>
          <a:xfrm>
            <a:off x="1892725" y="1892725"/>
            <a:ext cx="4985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-GB" sz="18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User Registration and Login</a:t>
            </a:r>
            <a:endParaRPr b="1" sz="18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-GB" sz="18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Event Creation and Enrollment</a:t>
            </a:r>
            <a:endParaRPr b="1" sz="18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-GB" sz="18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Event Modification and Cancellation</a:t>
            </a:r>
            <a:endParaRPr b="1" sz="18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-GB" sz="18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Submit Feedback</a:t>
            </a:r>
            <a:endParaRPr b="1" sz="18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-GB" sz="18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View Announcements</a:t>
            </a:r>
            <a:endParaRPr b="1" sz="18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"/>
          <p:cNvSpPr txBox="1"/>
          <p:nvPr>
            <p:ph type="title"/>
          </p:nvPr>
        </p:nvSpPr>
        <p:spPr>
          <a:xfrm>
            <a:off x="1222650" y="254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3700">
                <a:latin typeface="Lato"/>
                <a:ea typeface="Lato"/>
                <a:cs typeface="Lato"/>
                <a:sym typeface="Lato"/>
              </a:rPr>
              <a:t>User Stories-Product backLog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54" name="Google Shape;354;p34" title="B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375" y="1386975"/>
            <a:ext cx="5506525" cy="36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"/>
          <p:cNvSpPr txBox="1"/>
          <p:nvPr>
            <p:ph idx="1" type="body"/>
          </p:nvPr>
        </p:nvSpPr>
        <p:spPr>
          <a:xfrm>
            <a:off x="4018025" y="1567550"/>
            <a:ext cx="4318500" cy="21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900">
                <a:solidFill>
                  <a:schemeClr val="lt1"/>
                </a:solidFill>
              </a:rPr>
              <a:t>Implementation </a:t>
            </a:r>
            <a:endParaRPr b="1" sz="39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900">
                <a:solidFill>
                  <a:schemeClr val="lt1"/>
                </a:solidFill>
              </a:rPr>
              <a:t>Snapshots</a:t>
            </a:r>
            <a:br>
              <a:rPr b="1" lang="en-GB" sz="3900">
                <a:solidFill>
                  <a:schemeClr val="lt1"/>
                </a:solidFill>
              </a:rPr>
            </a:br>
            <a:endParaRPr b="1" sz="3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Work Division</a:t>
            </a:r>
            <a:endParaRPr b="1" sz="4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18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lang="en-GB" sz="1800" u="sng">
                <a:latin typeface="Calibri"/>
                <a:ea typeface="Calibri"/>
                <a:cs typeface="Calibri"/>
                <a:sym typeface="Calibri"/>
              </a:rPr>
              <a:t>Ibtisam Shahzad: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Requirements, Architecture Design, Frontend Integration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lang="en-GB" sz="1800" u="sng">
                <a:latin typeface="Calibri"/>
                <a:ea typeface="Calibri"/>
                <a:cs typeface="Calibri"/>
                <a:sym typeface="Calibri"/>
              </a:rPr>
              <a:t>Haider Zia: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Scrum Management, Testing, Documentation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lang="en-GB" sz="1800" u="sng">
                <a:latin typeface="Calibri"/>
                <a:ea typeface="Calibri"/>
                <a:cs typeface="Calibri"/>
                <a:sym typeface="Calibri"/>
              </a:rPr>
              <a:t>Ibrahim Asim: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Backend Development, Database Design, API Integration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38" name="Google Shape;238;p18" title="WhatsApp Image 2025-04-29 at 21.39.23.jpeg"/>
          <p:cNvPicPr preferRelativeResize="0"/>
          <p:nvPr/>
        </p:nvPicPr>
        <p:blipFill rotWithShape="1">
          <a:blip r:embed="rId3">
            <a:alphaModFix/>
          </a:blip>
          <a:srcRect b="-13269" l="7176" r="7185" t="13269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id="239" name="Google Shape;239;p18" title="WhatsApp Image 2025-04-29 at 21.28.43.jpeg"/>
          <p:cNvPicPr preferRelativeResize="0"/>
          <p:nvPr/>
        </p:nvPicPr>
        <p:blipFill rotWithShape="1">
          <a:blip r:embed="rId4">
            <a:alphaModFix/>
          </a:blip>
          <a:srcRect b="-1226" l="15009" r="-2936" t="13003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id="240" name="Google Shape;240;p18" title="WhatsApp Image 2025-04-29 at 21.36.33.jpeg"/>
          <p:cNvPicPr preferRelativeResize="0"/>
          <p:nvPr/>
        </p:nvPicPr>
        <p:blipFill rotWithShape="1">
          <a:blip r:embed="rId5">
            <a:alphaModFix/>
          </a:blip>
          <a:srcRect b="15468" l="30395" r="-24557" t="21264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41" name="Google Shape;241;p1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42" name="Google Shape;24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"/>
          <p:cNvSpPr txBox="1"/>
          <p:nvPr>
            <p:ph type="title"/>
          </p:nvPr>
        </p:nvSpPr>
        <p:spPr>
          <a:xfrm>
            <a:off x="1222650" y="254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900">
                <a:latin typeface="Lato"/>
                <a:ea typeface="Lato"/>
                <a:cs typeface="Lato"/>
                <a:sym typeface="Lato"/>
              </a:rPr>
              <a:t>Implementation-Backend</a:t>
            </a:r>
            <a:endParaRPr/>
          </a:p>
        </p:txBody>
      </p:sp>
      <p:sp>
        <p:nvSpPr>
          <p:cNvPr id="366" name="Google Shape;36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67" name="Google Shape;367;p36" title="WhatsApp Image 2025-04-29 at 22.53.00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75" y="1364000"/>
            <a:ext cx="8167658" cy="3592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"/>
          <p:cNvSpPr txBox="1"/>
          <p:nvPr>
            <p:ph type="title"/>
          </p:nvPr>
        </p:nvSpPr>
        <p:spPr>
          <a:xfrm>
            <a:off x="1222650" y="254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Lato"/>
                <a:ea typeface="Lato"/>
                <a:cs typeface="Lato"/>
                <a:sym typeface="Lato"/>
              </a:rPr>
              <a:t>Implementation-Backend(contd)</a:t>
            </a:r>
            <a:endParaRPr sz="2200"/>
          </a:p>
        </p:txBody>
      </p:sp>
      <p:sp>
        <p:nvSpPr>
          <p:cNvPr id="373" name="Google Shape;37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74" name="Google Shape;374;p37" title="WhatsApp Image 2025-04-29 at 22.53.00 (1)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225" y="1310575"/>
            <a:ext cx="7121226" cy="366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 txBox="1"/>
          <p:nvPr>
            <p:ph type="title"/>
          </p:nvPr>
        </p:nvSpPr>
        <p:spPr>
          <a:xfrm>
            <a:off x="1222650" y="254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Lato"/>
                <a:ea typeface="Lato"/>
                <a:cs typeface="Lato"/>
                <a:sym typeface="Lato"/>
              </a:rPr>
              <a:t>Implementation-Backend(contd)</a:t>
            </a:r>
            <a:endParaRPr sz="2200"/>
          </a:p>
        </p:txBody>
      </p:sp>
      <p:sp>
        <p:nvSpPr>
          <p:cNvPr id="380" name="Google Shape;38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81" name="Google Shape;381;p38" title="WhatsApp Image 2025-04-29 at 22.53.00 (2)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825" y="1321250"/>
            <a:ext cx="7622624" cy="36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/>
          <p:nvPr>
            <p:ph type="title"/>
          </p:nvPr>
        </p:nvSpPr>
        <p:spPr>
          <a:xfrm>
            <a:off x="1222650" y="254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Lato"/>
                <a:ea typeface="Lato"/>
                <a:cs typeface="Lato"/>
                <a:sym typeface="Lato"/>
              </a:rPr>
              <a:t>Implementation-Backend(contd)</a:t>
            </a:r>
            <a:endParaRPr sz="2200"/>
          </a:p>
        </p:txBody>
      </p:sp>
      <p:sp>
        <p:nvSpPr>
          <p:cNvPr id="387" name="Google Shape;38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88" name="Google Shape;388;p39" title="WhatsApp Image 2025-04-29 at 22.53.01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400" y="1299850"/>
            <a:ext cx="7083149" cy="366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 txBox="1"/>
          <p:nvPr>
            <p:ph idx="2" type="title"/>
          </p:nvPr>
        </p:nvSpPr>
        <p:spPr>
          <a:xfrm>
            <a:off x="2131575" y="384650"/>
            <a:ext cx="58584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Lato"/>
                <a:ea typeface="Lato"/>
                <a:cs typeface="Lato"/>
                <a:sym typeface="Lato"/>
              </a:rPr>
              <a:t>Implementation-</a:t>
            </a:r>
            <a:r>
              <a:rPr b="1" lang="en-GB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FrontEnd (UI)-Login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5" name="Google Shape;395;p40" title="WhatsApp Image 2025-04-29 at 23.10.41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900" y="1113675"/>
            <a:ext cx="7029571" cy="39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"/>
          <p:cNvSpPr txBox="1"/>
          <p:nvPr>
            <p:ph idx="2" type="title"/>
          </p:nvPr>
        </p:nvSpPr>
        <p:spPr>
          <a:xfrm>
            <a:off x="2131575" y="384650"/>
            <a:ext cx="58584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Lato"/>
                <a:ea typeface="Lato"/>
                <a:cs typeface="Lato"/>
                <a:sym typeface="Lato"/>
              </a:rPr>
              <a:t>Implementation-</a:t>
            </a:r>
            <a:r>
              <a:rPr b="1" lang="en-GB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FrontEnd (UI)-SignUp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02" name="Google Shape;402;p41" title="WhatsApp Image 2025-04-29 at 23.10.4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75" y="1037250"/>
            <a:ext cx="6997090" cy="3943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2"/>
          <p:cNvSpPr txBox="1"/>
          <p:nvPr>
            <p:ph idx="2" type="title"/>
          </p:nvPr>
        </p:nvSpPr>
        <p:spPr>
          <a:xfrm>
            <a:off x="2131575" y="384650"/>
            <a:ext cx="6029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Lato"/>
                <a:ea typeface="Lato"/>
                <a:cs typeface="Lato"/>
                <a:sym typeface="Lato"/>
              </a:rPr>
              <a:t>Implementation-</a:t>
            </a:r>
            <a:r>
              <a:rPr b="1" lang="en-GB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FrontEnd (UI)-Admin 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09" name="Google Shape;409;p42" title="WhatsApp Image 2025-04-29 at 23.10.43 (1)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100" y="1049525"/>
            <a:ext cx="6993445" cy="3943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 txBox="1"/>
          <p:nvPr>
            <p:ph idx="2" type="title"/>
          </p:nvPr>
        </p:nvSpPr>
        <p:spPr>
          <a:xfrm>
            <a:off x="2046025" y="331200"/>
            <a:ext cx="60618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Lato"/>
                <a:ea typeface="Lato"/>
                <a:cs typeface="Lato"/>
                <a:sym typeface="Lato"/>
              </a:rPr>
              <a:t>Implementation-  </a:t>
            </a:r>
            <a:r>
              <a:rPr b="1" lang="en-GB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FrontEnd (UI)-</a:t>
            </a:r>
            <a:r>
              <a:rPr b="1" lang="en-GB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Participant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6" name="Google Shape;416;p43" title="WhatsApp Image 2025-04-29 at 23.10.42 (1)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450" y="983800"/>
            <a:ext cx="7124856" cy="399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"/>
          <p:cNvSpPr txBox="1"/>
          <p:nvPr>
            <p:ph idx="2" type="title"/>
          </p:nvPr>
        </p:nvSpPr>
        <p:spPr>
          <a:xfrm>
            <a:off x="2046025" y="331200"/>
            <a:ext cx="60618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Lato"/>
                <a:ea typeface="Lato"/>
                <a:cs typeface="Lato"/>
                <a:sym typeface="Lato"/>
              </a:rPr>
              <a:t>Implementation-  </a:t>
            </a:r>
            <a:r>
              <a:rPr b="1" lang="en-GB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FrontEnd (UI)-Organizer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2" name="Google Shape;42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23" name="Google Shape;423;p44" title="WhatsApp Image 2025-04-29 at 23.10.43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425" y="962400"/>
            <a:ext cx="7118246" cy="399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Testing</a:t>
            </a:r>
            <a:endParaRPr b="1" sz="4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45"/>
          <p:cNvSpPr txBox="1"/>
          <p:nvPr>
            <p:ph idx="1" type="body"/>
          </p:nvPr>
        </p:nvSpPr>
        <p:spPr>
          <a:xfrm>
            <a:off x="4017900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White Box Testing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Black Box Testing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GB" sz="4000">
                <a:latin typeface="Lato"/>
                <a:ea typeface="Lato"/>
                <a:cs typeface="Lato"/>
                <a:sym typeface="Lato"/>
              </a:rPr>
              <a:t>Project Introduction</a:t>
            </a:r>
            <a:endParaRPr sz="4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19"/>
          <p:cNvSpPr txBox="1"/>
          <p:nvPr>
            <p:ph idx="1" type="body"/>
          </p:nvPr>
        </p:nvSpPr>
        <p:spPr>
          <a:xfrm>
            <a:off x="793450" y="1567550"/>
            <a:ext cx="754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Objective: </a:t>
            </a:r>
            <a:r>
              <a:rPr lang="en-GB" sz="1600"/>
              <a:t>  Simplify event registration, scheduling, feedback, and notifications for NASCON.</a:t>
            </a:r>
            <a:endParaRPr sz="1600"/>
          </a:p>
          <a:p>
            <a:pPr indent="-330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Roles: </a:t>
            </a:r>
            <a:r>
              <a:rPr lang="en-GB" sz="1600"/>
              <a:t> Admin, Organizer, Participant</a:t>
            </a:r>
            <a:endParaRPr sz="1600"/>
          </a:p>
          <a:p>
            <a:pPr indent="-330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Technologies:</a:t>
            </a:r>
            <a:r>
              <a:rPr lang="en-GB" sz="1600"/>
              <a:t> React.js, Spring Boot, MySQL/PostgreSQL</a:t>
            </a:r>
            <a:endParaRPr sz="1600"/>
          </a:p>
          <a:p>
            <a:pPr indent="-330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GOALS:</a:t>
            </a:r>
            <a:endParaRPr sz="1600"/>
          </a:p>
          <a:p>
            <a:pPr indent="-3302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Streamline event workflows for participants, organizers, and admins.</a:t>
            </a:r>
            <a:endParaRPr sz="1600"/>
          </a:p>
          <a:p>
            <a:pPr indent="-3302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Ensure secure, scalable, and efficient event management.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49" name="Google Shape;24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6"/>
          <p:cNvSpPr txBox="1"/>
          <p:nvPr>
            <p:ph type="title"/>
          </p:nvPr>
        </p:nvSpPr>
        <p:spPr>
          <a:xfrm>
            <a:off x="1254725" y="265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Testing</a:t>
            </a:r>
            <a:r>
              <a:rPr b="1" lang="en-GB" sz="3900">
                <a:latin typeface="Lato"/>
                <a:ea typeface="Lato"/>
                <a:cs typeface="Lato"/>
                <a:sym typeface="Lato"/>
              </a:rPr>
              <a:t>-White Box</a:t>
            </a:r>
            <a:endParaRPr/>
          </a:p>
        </p:txBody>
      </p:sp>
      <p:sp>
        <p:nvSpPr>
          <p:cNvPr id="436" name="Google Shape;43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37" name="Google Shape;437;p46" title="WhatsApp Image 2025-04-29 at 16.22.47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1950"/>
            <a:ext cx="8839199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7"/>
          <p:cNvSpPr txBox="1"/>
          <p:nvPr>
            <p:ph type="title"/>
          </p:nvPr>
        </p:nvSpPr>
        <p:spPr>
          <a:xfrm>
            <a:off x="1254725" y="265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Testing</a:t>
            </a:r>
            <a:r>
              <a:rPr b="1" lang="en-GB" sz="3900">
                <a:latin typeface="Lato"/>
                <a:ea typeface="Lato"/>
                <a:cs typeface="Lato"/>
                <a:sym typeface="Lato"/>
              </a:rPr>
              <a:t>-White Box(contd)</a:t>
            </a:r>
            <a:endParaRPr/>
          </a:p>
        </p:txBody>
      </p:sp>
      <p:sp>
        <p:nvSpPr>
          <p:cNvPr id="443" name="Google Shape;44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44" name="Google Shape;444;p47" title="WhatsApp Image 2025-04-29 at 16.22.47 (1)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1950"/>
            <a:ext cx="8839200" cy="30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8"/>
          <p:cNvSpPr txBox="1"/>
          <p:nvPr>
            <p:ph type="title"/>
          </p:nvPr>
        </p:nvSpPr>
        <p:spPr>
          <a:xfrm>
            <a:off x="1254725" y="265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Testing</a:t>
            </a:r>
            <a:r>
              <a:rPr b="1" lang="en-GB" sz="3900">
                <a:latin typeface="Lato"/>
                <a:ea typeface="Lato"/>
                <a:cs typeface="Lato"/>
                <a:sym typeface="Lato"/>
              </a:rPr>
              <a:t>-White Box(contd)</a:t>
            </a:r>
            <a:endParaRPr/>
          </a:p>
        </p:txBody>
      </p:sp>
      <p:sp>
        <p:nvSpPr>
          <p:cNvPr id="450" name="Google Shape;45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51" name="Google Shape;451;p48" title="WhatsApp Image 2025-04-29 at 16.22.47 (3)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75"/>
            <a:ext cx="8839199" cy="30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9"/>
          <p:cNvSpPr txBox="1"/>
          <p:nvPr>
            <p:ph type="title"/>
          </p:nvPr>
        </p:nvSpPr>
        <p:spPr>
          <a:xfrm>
            <a:off x="1254725" y="265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Testing</a:t>
            </a:r>
            <a:r>
              <a:rPr b="1" lang="en-GB" sz="3900">
                <a:latin typeface="Lato"/>
                <a:ea typeface="Lato"/>
                <a:cs typeface="Lato"/>
                <a:sym typeface="Lato"/>
              </a:rPr>
              <a:t>-White Box(contd)</a:t>
            </a:r>
            <a:endParaRPr/>
          </a:p>
        </p:txBody>
      </p:sp>
      <p:sp>
        <p:nvSpPr>
          <p:cNvPr id="457" name="Google Shape;45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58" name="Google Shape;458;p49" title="WhatsApp Image 2025-04-29 at 16.22.47 (4)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1950"/>
            <a:ext cx="8839201" cy="31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/>
          <p:nvPr>
            <p:ph type="title"/>
          </p:nvPr>
        </p:nvSpPr>
        <p:spPr>
          <a:xfrm>
            <a:off x="1254725" y="265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Testing</a:t>
            </a:r>
            <a:r>
              <a:rPr b="1" lang="en-GB" sz="3900">
                <a:latin typeface="Lato"/>
                <a:ea typeface="Lato"/>
                <a:cs typeface="Lato"/>
                <a:sym typeface="Lato"/>
              </a:rPr>
              <a:t>-White Box(contd)</a:t>
            </a:r>
            <a:endParaRPr/>
          </a:p>
        </p:txBody>
      </p:sp>
      <p:sp>
        <p:nvSpPr>
          <p:cNvPr id="464" name="Google Shape;46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65" name="Google Shape;465;p50" title="WhatsApp Image 2025-04-29 at 16.22.47 (2)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225" y="1278500"/>
            <a:ext cx="6896650" cy="365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1"/>
          <p:cNvSpPr txBox="1"/>
          <p:nvPr>
            <p:ph type="title"/>
          </p:nvPr>
        </p:nvSpPr>
        <p:spPr>
          <a:xfrm>
            <a:off x="1254725" y="265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Testing</a:t>
            </a:r>
            <a:r>
              <a:rPr b="1" lang="en-GB" sz="3900">
                <a:latin typeface="Lato"/>
                <a:ea typeface="Lato"/>
                <a:cs typeface="Lato"/>
                <a:sym typeface="Lato"/>
              </a:rPr>
              <a:t>-Black Box</a:t>
            </a:r>
            <a:endParaRPr/>
          </a:p>
        </p:txBody>
      </p:sp>
      <p:sp>
        <p:nvSpPr>
          <p:cNvPr id="471" name="Google Shape;47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72" name="Google Shape;472;p51" title="WhatsApp Image 2025-04-29 at 22.40.09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1950"/>
            <a:ext cx="8703824" cy="346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2"/>
          <p:cNvSpPr txBox="1"/>
          <p:nvPr>
            <p:ph type="title"/>
          </p:nvPr>
        </p:nvSpPr>
        <p:spPr>
          <a:xfrm>
            <a:off x="1254725" y="265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Testing</a:t>
            </a:r>
            <a:r>
              <a:rPr b="1" lang="en-GB" sz="3900">
                <a:latin typeface="Lato"/>
                <a:ea typeface="Lato"/>
                <a:cs typeface="Lato"/>
                <a:sym typeface="Lato"/>
              </a:rPr>
              <a:t>-Black Box(contd)</a:t>
            </a:r>
            <a:endParaRPr/>
          </a:p>
        </p:txBody>
      </p:sp>
      <p:sp>
        <p:nvSpPr>
          <p:cNvPr id="478" name="Google Shape;47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79" name="Google Shape;479;p52" title="WhatsApp Image 2025-04-29 at 22.40.09 (1)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53325"/>
            <a:ext cx="8167658" cy="352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/>
          <p:nvPr>
            <p:ph type="title"/>
          </p:nvPr>
        </p:nvSpPr>
        <p:spPr>
          <a:xfrm>
            <a:off x="1254725" y="265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Testing</a:t>
            </a:r>
            <a:r>
              <a:rPr b="1" lang="en-GB" sz="3900">
                <a:latin typeface="Lato"/>
                <a:ea typeface="Lato"/>
                <a:cs typeface="Lato"/>
                <a:sym typeface="Lato"/>
              </a:rPr>
              <a:t>-Black Box(contd)</a:t>
            </a:r>
            <a:endParaRPr/>
          </a:p>
        </p:txBody>
      </p:sp>
      <p:sp>
        <p:nvSpPr>
          <p:cNvPr id="485" name="Google Shape;48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86" name="Google Shape;486;p53" title="WhatsApp Image 2025-04-29 at 22.40.09 (2)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550" y="1405100"/>
            <a:ext cx="7870301" cy="33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/>
          <p:nvPr>
            <p:ph idx="1" type="body"/>
          </p:nvPr>
        </p:nvSpPr>
        <p:spPr>
          <a:xfrm>
            <a:off x="4018025" y="1567550"/>
            <a:ext cx="4318500" cy="27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chemeClr val="lt1"/>
                </a:solidFill>
              </a:rPr>
              <a:t>Add Email Notifications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chemeClr val="lt1"/>
                </a:solidFill>
              </a:rPr>
              <a:t>Real-time Event Updates with WebSocket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chemeClr val="lt1"/>
                </a:solidFill>
              </a:rPr>
              <a:t>Admin Dashboard Enhancements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chemeClr val="lt1"/>
                </a:solidFill>
              </a:rPr>
              <a:t>Event Ticket Payment Integration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92" name="Google Shape;49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3" name="Google Shape;493;p54"/>
          <p:cNvSpPr txBox="1"/>
          <p:nvPr/>
        </p:nvSpPr>
        <p:spPr>
          <a:xfrm>
            <a:off x="2087350" y="485475"/>
            <a:ext cx="6082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Improvements: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5"/>
          <p:cNvSpPr txBox="1"/>
          <p:nvPr>
            <p:ph idx="1" type="body"/>
          </p:nvPr>
        </p:nvSpPr>
        <p:spPr>
          <a:xfrm>
            <a:off x="4018025" y="1201925"/>
            <a:ext cx="4318500" cy="31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Lessons Learned:</a:t>
            </a:r>
            <a:endParaRPr b="1"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>
                <a:solidFill>
                  <a:schemeClr val="lt1"/>
                </a:solidFill>
              </a:rPr>
              <a:t>Agile project execution with Scrum methodology.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>
                <a:solidFill>
                  <a:schemeClr val="lt1"/>
                </a:solidFill>
              </a:rPr>
              <a:t>Deep understanding of full-stack development.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>
                <a:solidFill>
                  <a:schemeClr val="lt1"/>
                </a:solidFill>
              </a:rPr>
              <a:t>Improved teamwork, communication, and technical skills.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Final Thoughts:</a:t>
            </a:r>
            <a:endParaRPr b="1"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>
                <a:solidFill>
                  <a:schemeClr val="lt1"/>
                </a:solidFill>
              </a:rPr>
              <a:t>Successfully built and deployed a scalable event management system.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9" name="Google Shape;49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0" name="Google Shape;500;p55"/>
          <p:cNvSpPr txBox="1"/>
          <p:nvPr/>
        </p:nvSpPr>
        <p:spPr>
          <a:xfrm>
            <a:off x="2087350" y="485475"/>
            <a:ext cx="6082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Conclusions</a:t>
            </a:r>
            <a:r>
              <a:rPr b="1" lang="en-GB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Functional Requirements</a:t>
            </a:r>
            <a:endParaRPr b="1" sz="4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•"/>
            </a:pPr>
            <a:r>
              <a:rPr lang="en-GB" sz="1800"/>
              <a:t>User Authentication</a:t>
            </a:r>
            <a:endParaRPr sz="1800"/>
          </a:p>
          <a:p>
            <a:pPr indent="-2540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•"/>
            </a:pPr>
            <a:r>
              <a:rPr lang="en-GB" sz="1800"/>
              <a:t>Event Management (Create, Modify, Delete)</a:t>
            </a:r>
            <a:endParaRPr sz="1800"/>
          </a:p>
          <a:p>
            <a:pPr indent="-2540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•"/>
            </a:pPr>
            <a:r>
              <a:rPr lang="en-GB" sz="1800"/>
              <a:t>Enrollment/Unenrollment in Events</a:t>
            </a:r>
            <a:endParaRPr sz="1800"/>
          </a:p>
          <a:p>
            <a:pPr indent="-2540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•"/>
            </a:pPr>
            <a:r>
              <a:rPr lang="en-GB" sz="1800"/>
              <a:t>Feedback Submission</a:t>
            </a:r>
            <a:endParaRPr sz="1800"/>
          </a:p>
          <a:p>
            <a:pPr indent="-2540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•"/>
            </a:pPr>
            <a:r>
              <a:rPr lang="en-GB" sz="1800"/>
              <a:t>Notification System</a:t>
            </a:r>
            <a:endParaRPr sz="1800"/>
          </a:p>
          <a:p>
            <a:pPr indent="-2540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•"/>
            </a:pPr>
            <a:r>
              <a:rPr lang="en-GB" sz="1800"/>
              <a:t>Admin Reporting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6" name="Google Shape;25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6"/>
          <p:cNvSpPr txBox="1"/>
          <p:nvPr>
            <p:ph type="title"/>
          </p:nvPr>
        </p:nvSpPr>
        <p:spPr>
          <a:xfrm>
            <a:off x="773625" y="1930000"/>
            <a:ext cx="61365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Thank you for your attention!</a:t>
            </a:r>
            <a:endParaRPr/>
          </a:p>
        </p:txBody>
      </p:sp>
      <p:pic>
        <p:nvPicPr>
          <p:cNvPr id="506" name="Google Shape;506;p56" title="WhatsApp_Image_2025-04-29_at_21.46.38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100" y="-53475"/>
            <a:ext cx="2273875" cy="22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Non-Functional Requirements</a:t>
            </a:r>
            <a:endParaRPr b="1" sz="4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21"/>
          <p:cNvSpPr txBox="1"/>
          <p:nvPr>
            <p:ph idx="1" type="body"/>
          </p:nvPr>
        </p:nvSpPr>
        <p:spPr>
          <a:xfrm>
            <a:off x="2030400" y="1743675"/>
            <a:ext cx="5877300" cy="14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•"/>
            </a:pPr>
            <a:r>
              <a:rPr lang="en-GB" sz="1800"/>
              <a:t>System Availability: 99.9%</a:t>
            </a:r>
            <a:endParaRPr sz="1800"/>
          </a:p>
          <a:p>
            <a:pPr indent="-2540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•"/>
            </a:pPr>
            <a:r>
              <a:rPr lang="en-GB" sz="1800"/>
              <a:t>Data Security: Password encryption with BCrypt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3" name="Google Shape;26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Design - Class Diagram</a:t>
            </a:r>
            <a:endParaRPr b="1" sz="4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22" title="classDIagram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50" y="1553125"/>
            <a:ext cx="8319424" cy="34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Architectures</a:t>
            </a:r>
            <a:endParaRPr b="1" sz="4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3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n-GB" sz="1800">
                <a:solidFill>
                  <a:schemeClr val="lt1"/>
                </a:solidFill>
              </a:rPr>
              <a:t>Layered Architecture</a:t>
            </a:r>
            <a:endParaRPr sz="18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n-GB" sz="1800">
                <a:solidFill>
                  <a:schemeClr val="lt1"/>
                </a:solidFill>
              </a:rPr>
              <a:t>MVC (Model-View-Controller)</a:t>
            </a:r>
            <a:endParaRPr sz="18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n-GB" sz="1800">
                <a:solidFill>
                  <a:schemeClr val="lt1"/>
                </a:solidFill>
              </a:rPr>
              <a:t>RESTful APIs</a:t>
            </a:r>
            <a:endParaRPr sz="18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n-GB" sz="1800">
                <a:solidFill>
                  <a:schemeClr val="lt1"/>
                </a:solidFill>
              </a:rPr>
              <a:t>Client-Server Architecture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78" name="Google Shape;27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Architecture Diagram</a:t>
            </a:r>
            <a:endParaRPr b="1" sz="4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24" title="Architectural Diagram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202" y="1307850"/>
            <a:ext cx="3843486" cy="36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UML-Package Diagram</a:t>
            </a:r>
            <a:endParaRPr b="1" sz="4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2" name="Google Shape;292;p25" title="updatedPackage diagram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75" y="1460250"/>
            <a:ext cx="8319425" cy="30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